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86" r:id="rId4"/>
    <p:sldId id="257" r:id="rId5"/>
    <p:sldId id="287" r:id="rId6"/>
    <p:sldId id="288" r:id="rId7"/>
    <p:sldId id="25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5F7579"/>
        </a:fontRef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6"/>
    <p:restoredTop sz="93110"/>
  </p:normalViewPr>
  <p:slideViewPr>
    <p:cSldViewPr snapToGrid="0" snapToObjects="1">
      <p:cViewPr varScale="1">
        <p:scale>
          <a:sx n="59" d="100"/>
          <a:sy n="59" d="100"/>
        </p:scale>
        <p:origin x="14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4622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355600" y="3225800"/>
            <a:ext cx="122936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sz="half" idx="13"/>
          </p:nvPr>
        </p:nvSpPr>
        <p:spPr>
          <a:xfrm>
            <a:off x="6705600" y="679450"/>
            <a:ext cx="5994400" cy="8394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pic" sz="half" idx="13"/>
          </p:nvPr>
        </p:nvSpPr>
        <p:spPr>
          <a:xfrm>
            <a:off x="6705600" y="679450"/>
            <a:ext cx="5994400" cy="8394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sz="half" idx="1"/>
          </p:nvPr>
        </p:nvSpPr>
        <p:spPr>
          <a:xfrm>
            <a:off x="67564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numCol="2" spcCol="614680" anchor="t"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355600" y="254000"/>
            <a:ext cx="12293600" cy="92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304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1pPr>
      <a:lvl2pPr marL="685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2pPr>
      <a:lvl3pPr marL="1066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3pPr>
      <a:lvl4pPr marL="1447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4pPr>
      <a:lvl5pPr marL="1828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5pPr>
      <a:lvl6pPr marL="2209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6pPr>
      <a:lvl7pPr marL="2590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7pPr>
      <a:lvl8pPr marL="2971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8pPr>
      <a:lvl9pPr marL="3352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5"/>
          <p:cNvGrpSpPr/>
          <p:nvPr/>
        </p:nvGrpSpPr>
        <p:grpSpPr>
          <a:xfrm>
            <a:off x="1600200" y="4914900"/>
            <a:ext cx="9817149" cy="3027230"/>
            <a:chOff x="0" y="0"/>
            <a:chExt cx="9817148" cy="3027229"/>
          </a:xfrm>
        </p:grpSpPr>
        <p:pic>
          <p:nvPicPr>
            <p:cNvPr id="172" name="MP900422730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506" r="1589" b="10925"/>
            <a:stretch>
              <a:fillRect/>
            </a:stretch>
          </p:blipFill>
          <p:spPr>
            <a:xfrm>
              <a:off x="0" y="7728"/>
              <a:ext cx="3268136" cy="300408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173" name="MP910220729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5690" b="5161"/>
            <a:stretch>
              <a:fillRect/>
            </a:stretch>
          </p:blipFill>
          <p:spPr>
            <a:xfrm>
              <a:off x="3268134" y="0"/>
              <a:ext cx="3268136" cy="301181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174" name="vaughn5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4589" t="265" r="13070"/>
            <a:stretch>
              <a:fillRect/>
            </a:stretch>
          </p:blipFill>
          <p:spPr>
            <a:xfrm>
              <a:off x="6523524" y="0"/>
              <a:ext cx="3293625" cy="302723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</p:grpSp>
      <p:sp>
        <p:nvSpPr>
          <p:cNvPr id="176" name="Shape 176"/>
          <p:cNvSpPr>
            <a:spLocks noGrp="1"/>
          </p:cNvSpPr>
          <p:nvPr>
            <p:ph type="title" idx="4294967295"/>
          </p:nvPr>
        </p:nvSpPr>
        <p:spPr>
          <a:xfrm>
            <a:off x="355600" y="1511300"/>
            <a:ext cx="12293600" cy="24384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POSITIVE COMMUNICATION</a:t>
            </a:r>
          </a:p>
        </p:txBody>
      </p:sp>
      <p:pic>
        <p:nvPicPr>
          <p:cNvPr id="177" name="WMAredlogovertical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9700" y="254000"/>
            <a:ext cx="2070101" cy="1003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355600" y="368300"/>
            <a:ext cx="12293600" cy="1369060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r>
              <a:rPr lang="en-CA" sz="4000" dirty="0"/>
              <a:t>Guidelines for Positive </a:t>
            </a: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 smtClean="0"/>
              <a:t>Communication </a:t>
            </a:r>
            <a:r>
              <a:rPr lang="en-CA" sz="4000" dirty="0"/>
              <a:t>practices</a:t>
            </a:r>
            <a:endParaRPr lang="en-US" sz="4000" dirty="0"/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596900" y="2578100"/>
            <a:ext cx="12052300" cy="395986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SzTx/>
              <a:buNone/>
              <a:defRPr sz="3000"/>
            </a:pPr>
            <a:r>
              <a:rPr lang="en-US" b="1" dirty="0" smtClean="0"/>
              <a:t>9. </a:t>
            </a:r>
            <a:r>
              <a:rPr lang="en-US" sz="3000" b="1" dirty="0" smtClean="0"/>
              <a:t>Speaking </a:t>
            </a:r>
            <a:r>
              <a:rPr lang="en-US" sz="3000" b="1" dirty="0"/>
              <a:t>Well of Others</a:t>
            </a:r>
            <a:r>
              <a:rPr lang="en-US" dirty="0"/>
              <a:t> </a:t>
            </a:r>
            <a:endParaRPr lang="en-US" b="1" dirty="0" smtClean="0"/>
          </a:p>
          <a:p>
            <a:pPr marL="0" indent="0">
              <a:spcBef>
                <a:spcPts val="0"/>
              </a:spcBef>
              <a:spcAft>
                <a:spcPts val="1000"/>
              </a:spcAft>
              <a:buSzTx/>
              <a:buNone/>
              <a:defRPr sz="3000"/>
            </a:pPr>
            <a:r>
              <a:rPr lang="en-US" sz="3000" dirty="0"/>
              <a:t>Refuse to gossip or to discuss the shortcomings of others. </a:t>
            </a:r>
            <a:r>
              <a:rPr lang="en-US" sz="3000" dirty="0" smtClean="0"/>
              <a:t>Always speak </a:t>
            </a:r>
            <a:r>
              <a:rPr lang="en-US" sz="3000" dirty="0"/>
              <a:t>well of others when they are not </a:t>
            </a:r>
            <a:r>
              <a:rPr lang="en-US" sz="3000" dirty="0" smtClean="0"/>
              <a:t>present.</a:t>
            </a:r>
            <a:r>
              <a:rPr lang="en-US" sz="320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SzTx/>
              <a:buNone/>
              <a:defRPr sz="3000"/>
            </a:pPr>
            <a:r>
              <a:rPr lang="en-US" sz="3200" b="1" dirty="0" smtClean="0"/>
              <a:t>10. </a:t>
            </a:r>
            <a:r>
              <a:rPr lang="en-US" sz="3000" b="1" dirty="0" smtClean="0"/>
              <a:t>Commitment </a:t>
            </a:r>
            <a:r>
              <a:rPr lang="en-US" sz="3000" b="1" dirty="0"/>
              <a:t>to a Positive Workplace Environment</a:t>
            </a:r>
            <a:r>
              <a:rPr lang="en-US" dirty="0"/>
              <a:t> </a:t>
            </a:r>
            <a:r>
              <a:rPr lang="en-CA" sz="3200" dirty="0" smtClean="0"/>
              <a:t>Positive </a:t>
            </a:r>
            <a:r>
              <a:rPr lang="en-CA" sz="3200" dirty="0"/>
              <a:t>communication reflects a commitment to building a positive workplace environment. This entails seeing the positives in people and their potential to be successful members of the workplace </a:t>
            </a:r>
            <a:r>
              <a:rPr lang="en-CA" sz="3200" dirty="0" smtClean="0"/>
              <a:t>team.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366848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Communication Tips for Team Meetings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2913380"/>
            <a:ext cx="12293600" cy="5842000"/>
          </a:xfrm>
        </p:spPr>
        <p:txBody>
          <a:bodyPr anchor="t"/>
          <a:lstStyle/>
          <a:p>
            <a:pPr marL="0" indent="0">
              <a:buNone/>
            </a:pPr>
            <a:r>
              <a:rPr lang="en-CA" dirty="0" smtClean="0"/>
              <a:t>Encourage team members to:</a:t>
            </a:r>
          </a:p>
          <a:p>
            <a:pPr marL="895350" lvl="1" indent="-514350">
              <a:spcBef>
                <a:spcPts val="2000"/>
              </a:spcBef>
              <a:spcAft>
                <a:spcPts val="1000"/>
              </a:spcAft>
              <a:buSzPct val="100000"/>
              <a:buFont typeface="+mj-lt"/>
              <a:buAutoNum type="arabicPeriod"/>
            </a:pPr>
            <a:r>
              <a:rPr lang="en-US" sz="3200" dirty="0"/>
              <a:t>Give everyone an opportunity to speak on the issue before arriving at a decision.</a:t>
            </a:r>
          </a:p>
          <a:p>
            <a:pPr marL="895350" lvl="1" indent="-514350"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rabicPeriod"/>
            </a:pPr>
            <a:r>
              <a:rPr lang="en-US" sz="3200" dirty="0"/>
              <a:t>Allow team members to finish their thoughts without interruption.  </a:t>
            </a:r>
            <a:endParaRPr lang="en-US" sz="3200" dirty="0" smtClean="0"/>
          </a:p>
          <a:p>
            <a:pPr marL="895350" lvl="1" indent="-514350"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rabicPeriod"/>
            </a:pPr>
            <a:r>
              <a:rPr lang="en-US" sz="3200" dirty="0"/>
              <a:t>Use active listening to ensure </a:t>
            </a:r>
            <a:r>
              <a:rPr lang="en-US" sz="3200" dirty="0" smtClean="0"/>
              <a:t>that you clearly </a:t>
            </a:r>
            <a:r>
              <a:rPr lang="en-US" sz="3200" dirty="0"/>
              <a:t>understand the contributions of </a:t>
            </a:r>
            <a:r>
              <a:rPr lang="en-US" sz="3200" dirty="0" smtClean="0"/>
              <a:t>others.</a:t>
            </a:r>
          </a:p>
          <a:p>
            <a:pPr marL="895350" lvl="1" indent="-514350"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rabicPeriod"/>
            </a:pPr>
            <a:r>
              <a:rPr lang="en-US" sz="3200" dirty="0"/>
              <a:t>Ask for clarification as </a:t>
            </a:r>
            <a:r>
              <a:rPr lang="en-US" sz="3200" dirty="0" smtClean="0"/>
              <a:t>needed.</a:t>
            </a:r>
          </a:p>
          <a:p>
            <a:pPr marL="895350" lvl="1" indent="-514350"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rabicPeriod"/>
            </a:pPr>
            <a:r>
              <a:rPr lang="en-US" sz="3200" dirty="0"/>
              <a:t>Provide alternative points of view by sharing new </a:t>
            </a:r>
            <a:r>
              <a:rPr lang="en-US" sz="3200" dirty="0" smtClean="0"/>
              <a:t>perspectives, </a:t>
            </a:r>
            <a:r>
              <a:rPr lang="en-US" sz="3200" dirty="0"/>
              <a:t>adding information or asking </a:t>
            </a:r>
            <a:r>
              <a:rPr lang="en-US" sz="3200" dirty="0" smtClean="0"/>
              <a:t>questions.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4275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1529080"/>
          </a:xfrm>
        </p:spPr>
        <p:txBody>
          <a:bodyPr/>
          <a:lstStyle/>
          <a:p>
            <a:r>
              <a:rPr lang="en-US" sz="4400" dirty="0"/>
              <a:t>Positive Communication Tips for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Team </a:t>
            </a:r>
            <a:r>
              <a:rPr lang="en-US" sz="4400" dirty="0"/>
              <a:t>Meetings </a:t>
            </a:r>
            <a:endParaRPr lang="en-CA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2433320"/>
            <a:ext cx="12293600" cy="5842000"/>
          </a:xfrm>
        </p:spPr>
        <p:txBody>
          <a:bodyPr anchor="t"/>
          <a:lstStyle/>
          <a:p>
            <a:pPr marL="0" indent="0">
              <a:buNone/>
            </a:pPr>
            <a:r>
              <a:rPr lang="en-CA" dirty="0" smtClean="0"/>
              <a:t>Encourage team members to</a:t>
            </a:r>
            <a:r>
              <a:rPr lang="en-CA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CA" dirty="0" smtClean="0"/>
          </a:p>
          <a:p>
            <a:pPr marL="895350" lvl="1" indent="-514350"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rabicPeriod" startAt="6"/>
            </a:pPr>
            <a:r>
              <a:rPr lang="en-US" sz="3200" dirty="0"/>
              <a:t>Not engage in the use of harsh or contemptuous conversation directed </a:t>
            </a:r>
            <a:r>
              <a:rPr lang="en-US" sz="3200" dirty="0" smtClean="0"/>
              <a:t>toward </a:t>
            </a:r>
            <a:r>
              <a:rPr lang="en-US" sz="3200" dirty="0"/>
              <a:t>a team </a:t>
            </a:r>
            <a:r>
              <a:rPr lang="en-US" sz="3200" dirty="0" smtClean="0"/>
              <a:t>member.</a:t>
            </a:r>
            <a:endParaRPr lang="en-US" sz="3200" dirty="0"/>
          </a:p>
          <a:p>
            <a:pPr marL="895350" lvl="1" indent="-514350"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rabicPeriod" startAt="6"/>
            </a:pPr>
            <a:r>
              <a:rPr lang="en-US" sz="3200" dirty="0"/>
              <a:t>Refrain from side conversations during team </a:t>
            </a:r>
            <a:r>
              <a:rPr lang="en-US" sz="3200" dirty="0" smtClean="0"/>
              <a:t>meetings.</a:t>
            </a:r>
            <a:endParaRPr lang="en-US" sz="3200" dirty="0"/>
          </a:p>
          <a:p>
            <a:pPr marL="895350" lvl="1" indent="-514350"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rabicPeriod" startAt="6"/>
            </a:pPr>
            <a:r>
              <a:rPr lang="en-US" sz="3200" dirty="0"/>
              <a:t>Work </a:t>
            </a:r>
            <a:r>
              <a:rPr lang="en-US" sz="3200" dirty="0" smtClean="0"/>
              <a:t>toward </a:t>
            </a:r>
            <a:r>
              <a:rPr lang="en-US" sz="3200" dirty="0"/>
              <a:t>a common understanding of key issues and goals, and build consensus on actions to be </a:t>
            </a:r>
            <a:r>
              <a:rPr lang="en-US" sz="3200" dirty="0" smtClean="0"/>
              <a:t>implemented.</a:t>
            </a:r>
            <a:endParaRPr lang="en-US" sz="3200" dirty="0"/>
          </a:p>
          <a:p>
            <a:pPr marL="895350" lvl="1" indent="-514350"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rabicPeriod" startAt="6"/>
            </a:pPr>
            <a:r>
              <a:rPr lang="en-US" sz="3200" dirty="0"/>
              <a:t>Maintain confidentiality on meeting discussions unless agreed upon by team </a:t>
            </a:r>
            <a:r>
              <a:rPr lang="en-US" sz="3200" dirty="0" smtClean="0"/>
              <a:t>members.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1931477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Communication Tips for </a:t>
            </a:r>
            <a:r>
              <a:rPr lang="en-US" dirty="0" smtClean="0"/>
              <a:t>giving feedback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2913380"/>
            <a:ext cx="12293600" cy="5842000"/>
          </a:xfrm>
        </p:spPr>
        <p:txBody>
          <a:bodyPr anchor="t"/>
          <a:lstStyle/>
          <a:p>
            <a:pPr marL="0" indent="0">
              <a:buNone/>
            </a:pPr>
            <a:r>
              <a:rPr lang="en-CA" dirty="0"/>
              <a:t>A positive feedback approach works best when there is </a:t>
            </a:r>
            <a:r>
              <a:rPr lang="en-CA" i="1" dirty="0" smtClean="0"/>
              <a:t>civility</a:t>
            </a:r>
            <a:r>
              <a:rPr lang="en-CA" dirty="0" smtClean="0"/>
              <a:t> </a:t>
            </a:r>
            <a:r>
              <a:rPr lang="en-CA" dirty="0"/>
              <a:t>(polite, reasonable and respective </a:t>
            </a:r>
            <a:r>
              <a:rPr lang="en-CA" dirty="0" smtClean="0"/>
              <a:t>behaviours </a:t>
            </a:r>
            <a:r>
              <a:rPr lang="en-CA" dirty="0"/>
              <a:t>and actions) and </a:t>
            </a:r>
            <a:r>
              <a:rPr lang="en-CA" i="1" dirty="0" smtClean="0"/>
              <a:t>inclusion</a:t>
            </a:r>
            <a:r>
              <a:rPr lang="en-CA" dirty="0" smtClean="0"/>
              <a:t> </a:t>
            </a:r>
            <a:r>
              <a:rPr lang="en-CA" dirty="0"/>
              <a:t>(feeling welcomed, valued and supported) in the workplace. </a:t>
            </a:r>
            <a:endParaRPr lang="en-US" dirty="0"/>
          </a:p>
          <a:p>
            <a:pPr marL="895350" lvl="1" indent="-514350">
              <a:spcBef>
                <a:spcPts val="2000"/>
              </a:spcBef>
              <a:spcAft>
                <a:spcPts val="1000"/>
              </a:spcAft>
              <a:buSzPct val="100000"/>
              <a:buFont typeface="+mj-lt"/>
              <a:buAutoNum type="arabicPeriod"/>
            </a:pPr>
            <a:r>
              <a:rPr lang="en-US" sz="4000" b="1" dirty="0" smtClean="0"/>
              <a:t>Be positive</a:t>
            </a:r>
            <a:endParaRPr lang="en-US" sz="4000" b="1" dirty="0"/>
          </a:p>
          <a:p>
            <a:pPr lvl="2">
              <a:spcBef>
                <a:spcPts val="0"/>
              </a:spcBef>
            </a:pPr>
            <a:r>
              <a:rPr lang="en-CA" sz="3200" dirty="0"/>
              <a:t>Give feedback related to positive outcomes, as well as areas of </a:t>
            </a:r>
            <a:r>
              <a:rPr lang="en-CA" sz="3200" dirty="0" smtClean="0"/>
              <a:t>concern.</a:t>
            </a:r>
            <a:endParaRPr lang="en-US" sz="3200" dirty="0"/>
          </a:p>
          <a:p>
            <a:pPr lvl="2">
              <a:spcBef>
                <a:spcPts val="0"/>
              </a:spcBef>
            </a:pPr>
            <a:r>
              <a:rPr lang="en-US" sz="3200" dirty="0"/>
              <a:t>Believe the best about others and their potential to problem-solve and </a:t>
            </a:r>
            <a:r>
              <a:rPr lang="en-US" sz="3200" dirty="0" smtClean="0"/>
              <a:t>grow.</a:t>
            </a:r>
          </a:p>
        </p:txBody>
      </p:sp>
    </p:spTree>
    <p:extLst>
      <p:ext uri="{BB962C8B-B14F-4D97-AF65-F5344CB8AC3E}">
        <p14:creationId xmlns:p14="http://schemas.microsoft.com/office/powerpoint/2010/main" val="208007678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1391920"/>
          </a:xfrm>
        </p:spPr>
        <p:txBody>
          <a:bodyPr/>
          <a:lstStyle/>
          <a:p>
            <a:r>
              <a:rPr lang="en-US" sz="4000" dirty="0"/>
              <a:t>Positive Communication Tips </a:t>
            </a:r>
            <a:r>
              <a:rPr lang="en-US" sz="4000"/>
              <a:t>for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giving </a:t>
            </a:r>
            <a:r>
              <a:rPr lang="en-US" sz="4000" dirty="0" smtClean="0"/>
              <a:t>feedback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2308860"/>
            <a:ext cx="12293600" cy="7109460"/>
          </a:xfrm>
        </p:spPr>
        <p:txBody>
          <a:bodyPr anchor="t"/>
          <a:lstStyle/>
          <a:p>
            <a:pPr marL="1123950" lvl="1" indent="-742950">
              <a:spcBef>
                <a:spcPts val="2000"/>
              </a:spcBef>
              <a:spcAft>
                <a:spcPts val="1000"/>
              </a:spcAft>
              <a:buSzPct val="100000"/>
              <a:buFont typeface="+mj-lt"/>
              <a:buAutoNum type="arabicPeriod" startAt="2"/>
            </a:pPr>
            <a:r>
              <a:rPr lang="en-US" sz="4000" b="1" dirty="0" smtClean="0"/>
              <a:t>Be immediate</a:t>
            </a:r>
            <a:endParaRPr lang="en-US" sz="4000" b="1" dirty="0"/>
          </a:p>
          <a:p>
            <a:pPr lvl="2">
              <a:spcBef>
                <a:spcPts val="0"/>
              </a:spcBef>
            </a:pPr>
            <a:r>
              <a:rPr lang="en-CA" sz="3200" dirty="0"/>
              <a:t>Provide feedback in a timely fashion. For </a:t>
            </a:r>
            <a:r>
              <a:rPr lang="en-CA" sz="3200" dirty="0" smtClean="0"/>
              <a:t>example, </a:t>
            </a:r>
            <a:r>
              <a:rPr lang="en-CA" sz="3200" dirty="0"/>
              <a:t>if something </a:t>
            </a:r>
            <a:r>
              <a:rPr lang="en-CA" sz="3200" dirty="0" smtClean="0"/>
              <a:t>happens </a:t>
            </a:r>
            <a:r>
              <a:rPr lang="en-CA" sz="3200" dirty="0"/>
              <a:t>in a meeting, consider touching base immediately </a:t>
            </a:r>
            <a:r>
              <a:rPr lang="en-CA" sz="3200" dirty="0" smtClean="0"/>
              <a:t>afterward to address the </a:t>
            </a:r>
            <a:r>
              <a:rPr lang="en-CA" sz="3200" dirty="0" smtClean="0"/>
              <a:t>issue. </a:t>
            </a:r>
            <a:endParaRPr lang="en-CA" sz="3200" dirty="0" smtClean="0"/>
          </a:p>
          <a:p>
            <a:pPr lvl="2">
              <a:spcBef>
                <a:spcPts val="0"/>
              </a:spcBef>
            </a:pPr>
            <a:r>
              <a:rPr lang="en-CA" sz="3200" dirty="0" smtClean="0"/>
              <a:t>At </a:t>
            </a:r>
            <a:r>
              <a:rPr lang="en-CA" sz="3200" dirty="0"/>
              <a:t>the same </a:t>
            </a:r>
            <a:r>
              <a:rPr lang="en-CA" sz="3200" dirty="0" smtClean="0"/>
              <a:t>time, </a:t>
            </a:r>
            <a:r>
              <a:rPr lang="en-CA" sz="3200" dirty="0"/>
              <a:t>consider the timing of </a:t>
            </a:r>
            <a:r>
              <a:rPr lang="en-CA" sz="3200" dirty="0" smtClean="0"/>
              <a:t>feedback - </a:t>
            </a:r>
            <a:r>
              <a:rPr lang="en-CA" sz="3200" dirty="0"/>
              <a:t>especially if someone is experiencing a </a:t>
            </a:r>
            <a:r>
              <a:rPr lang="en-CA" sz="3200" dirty="0" smtClean="0"/>
              <a:t>difficult </a:t>
            </a:r>
            <a:r>
              <a:rPr lang="en-CA" sz="3200" dirty="0"/>
              <a:t>situation or day at </a:t>
            </a:r>
            <a:r>
              <a:rPr lang="en-CA" sz="3200" dirty="0" smtClean="0"/>
              <a:t>work.</a:t>
            </a:r>
          </a:p>
          <a:p>
            <a:pPr marL="895350" lvl="1" indent="-514350">
              <a:spcBef>
                <a:spcPts val="2000"/>
              </a:spcBef>
              <a:spcAft>
                <a:spcPts val="1000"/>
              </a:spcAft>
              <a:buSzPct val="100000"/>
              <a:buFont typeface="+mj-lt"/>
              <a:buAutoNum type="arabicPeriod" startAt="2"/>
            </a:pPr>
            <a:r>
              <a:rPr lang="en-US" sz="4000" b="1" dirty="0" smtClean="0"/>
              <a:t>Be specific and descriptive, not judgmental</a:t>
            </a:r>
            <a:endParaRPr lang="en-US" sz="4000" dirty="0" smtClean="0"/>
          </a:p>
          <a:p>
            <a:pPr lvl="2">
              <a:spcBef>
                <a:spcPts val="0"/>
              </a:spcBef>
            </a:pPr>
            <a:r>
              <a:rPr lang="en-US" sz="3200" dirty="0"/>
              <a:t>Describe what you observed without being evaluative or making </a:t>
            </a:r>
            <a:r>
              <a:rPr lang="en-US" sz="3200" dirty="0" smtClean="0"/>
              <a:t>generalizations </a:t>
            </a:r>
            <a:r>
              <a:rPr lang="en-US" sz="3200" dirty="0"/>
              <a:t>(use </a:t>
            </a:r>
            <a:r>
              <a:rPr lang="en-US" sz="3200" dirty="0" smtClean="0"/>
              <a:t>“I” </a:t>
            </a:r>
            <a:r>
              <a:rPr lang="en-US" sz="3200" dirty="0"/>
              <a:t>statements)</a:t>
            </a:r>
            <a:r>
              <a:rPr lang="en-CA" sz="3200" dirty="0"/>
              <a:t>.</a:t>
            </a:r>
          </a:p>
          <a:p>
            <a:pPr lvl="2">
              <a:spcBef>
                <a:spcPts val="0"/>
              </a:spcBef>
            </a:pPr>
            <a:r>
              <a:rPr lang="en-US" sz="3200" dirty="0"/>
              <a:t>Listen to others and their </a:t>
            </a:r>
            <a:r>
              <a:rPr lang="en-US" sz="3200" dirty="0" smtClean="0"/>
              <a:t>viewpoint </a:t>
            </a:r>
            <a:r>
              <a:rPr lang="en-US" sz="3200" dirty="0"/>
              <a:t>of what has been </a:t>
            </a:r>
            <a:r>
              <a:rPr lang="en-US" sz="3200" dirty="0" smtClean="0"/>
              <a:t>described.</a:t>
            </a:r>
            <a:endParaRPr lang="en-CA" sz="3200" dirty="0" smtClean="0"/>
          </a:p>
          <a:p>
            <a:pPr marL="762000" lvl="2" indent="0">
              <a:spcBef>
                <a:spcPts val="0"/>
              </a:spcBef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419703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1391920"/>
          </a:xfrm>
        </p:spPr>
        <p:txBody>
          <a:bodyPr/>
          <a:lstStyle/>
          <a:p>
            <a:r>
              <a:rPr lang="en-US" sz="4000" dirty="0"/>
              <a:t>Positive Communication Tips </a:t>
            </a:r>
            <a:r>
              <a:rPr lang="en-US" sz="4000"/>
              <a:t>for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giving </a:t>
            </a:r>
            <a:r>
              <a:rPr lang="en-US" sz="4000" dirty="0" smtClean="0"/>
              <a:t>feedback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2308860"/>
            <a:ext cx="12293600" cy="7109460"/>
          </a:xfrm>
        </p:spPr>
        <p:txBody>
          <a:bodyPr anchor="t"/>
          <a:lstStyle/>
          <a:p>
            <a:pPr marL="1123950" lvl="1" indent="-742950">
              <a:spcBef>
                <a:spcPts val="2000"/>
              </a:spcBef>
              <a:spcAft>
                <a:spcPts val="1000"/>
              </a:spcAft>
              <a:buSzPct val="100000"/>
              <a:buFont typeface="+mj-lt"/>
              <a:buAutoNum type="arabicPeriod" startAt="4"/>
            </a:pPr>
            <a:r>
              <a:rPr lang="en-US" sz="4000" b="1" dirty="0"/>
              <a:t>Be Constructive and Restorative</a:t>
            </a:r>
            <a:r>
              <a:rPr lang="en-US" sz="4000" dirty="0"/>
              <a:t> </a:t>
            </a:r>
            <a:endParaRPr lang="en-US" sz="4000" dirty="0" smtClean="0"/>
          </a:p>
          <a:p>
            <a:pPr lvl="2">
              <a:spcBef>
                <a:spcPts val="0"/>
              </a:spcBef>
              <a:spcAft>
                <a:spcPts val="1000"/>
              </a:spcAft>
            </a:pPr>
            <a:r>
              <a:rPr lang="en-US" sz="3600" dirty="0"/>
              <a:t>Focus on finding common goals and benefits for addressing areas of </a:t>
            </a:r>
            <a:r>
              <a:rPr lang="en-US" sz="3600" dirty="0" smtClean="0"/>
              <a:t>concern.</a:t>
            </a:r>
          </a:p>
          <a:p>
            <a:pPr lvl="2">
              <a:spcBef>
                <a:spcPts val="0"/>
              </a:spcBef>
              <a:spcAft>
                <a:spcPts val="1000"/>
              </a:spcAft>
            </a:pPr>
            <a:r>
              <a:rPr lang="en-US" sz="3600" dirty="0"/>
              <a:t>Move beyond defining problems to building </a:t>
            </a:r>
            <a:r>
              <a:rPr lang="en-US" sz="3600" dirty="0" smtClean="0"/>
              <a:t>solutions</a:t>
            </a:r>
            <a:r>
              <a:rPr lang="en-CA" sz="3600" dirty="0" smtClean="0"/>
              <a:t>.</a:t>
            </a:r>
          </a:p>
          <a:p>
            <a:pPr lvl="2">
              <a:spcBef>
                <a:spcPts val="0"/>
              </a:spcBef>
              <a:spcAft>
                <a:spcPts val="1000"/>
              </a:spcAft>
            </a:pPr>
            <a:r>
              <a:rPr lang="en-US" sz="3600" dirty="0"/>
              <a:t>Follow up and provide feedback on positive steps and trouble-shoot </a:t>
            </a:r>
            <a:r>
              <a:rPr lang="en-US" sz="3600" dirty="0" smtClean="0"/>
              <a:t>challenges.</a:t>
            </a:r>
            <a:endParaRPr lang="en-CA" sz="3600" dirty="0" smtClean="0"/>
          </a:p>
          <a:p>
            <a:pPr marL="762000" lvl="2" indent="0">
              <a:spcBef>
                <a:spcPts val="0"/>
              </a:spcBef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74699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Positive Communication Tips for </a:t>
            </a:r>
            <a:r>
              <a:rPr lang="en-US" sz="6000" dirty="0" smtClean="0"/>
              <a:t>Teleconferences or online meetings</a:t>
            </a:r>
            <a:endParaRPr lang="en-CA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3141980"/>
            <a:ext cx="12293600" cy="5842000"/>
          </a:xfrm>
        </p:spPr>
        <p:txBody>
          <a:bodyPr anchor="t"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If team </a:t>
            </a:r>
            <a:r>
              <a:rPr lang="en-US" dirty="0"/>
              <a:t>members </a:t>
            </a:r>
            <a:r>
              <a:rPr lang="en-US" dirty="0" smtClean="0"/>
              <a:t>are in a common building, have </a:t>
            </a:r>
            <a:r>
              <a:rPr lang="en-US" dirty="0"/>
              <a:t>them join as a group in the conference room instead of calling in from their individual offices</a:t>
            </a:r>
            <a:r>
              <a:rPr lang="en-CA" dirty="0" smtClean="0"/>
              <a:t>.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Ensure that others finish speaking before another person contributes. It is appropriate to ask “</a:t>
            </a:r>
            <a:r>
              <a:rPr lang="en-US" dirty="0" smtClean="0"/>
              <a:t>John, are you </a:t>
            </a:r>
            <a:r>
              <a:rPr lang="en-US" dirty="0"/>
              <a:t>finished? I have something to add on this point if you are </a:t>
            </a:r>
            <a:r>
              <a:rPr lang="en-US" dirty="0" smtClean="0"/>
              <a:t>done”.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Place your phone on mute if there is background </a:t>
            </a:r>
            <a:r>
              <a:rPr lang="en-US" dirty="0" smtClean="0"/>
              <a:t>noise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481532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1734820"/>
          </a:xfrm>
        </p:spPr>
        <p:txBody>
          <a:bodyPr/>
          <a:lstStyle/>
          <a:p>
            <a:r>
              <a:rPr lang="en-US" sz="4400" dirty="0"/>
              <a:t>Positive Communication Tips for </a:t>
            </a:r>
            <a:r>
              <a:rPr lang="en-US" sz="4400" dirty="0" smtClean="0"/>
              <a:t>Teleconferences or online meetings</a:t>
            </a:r>
            <a:endParaRPr lang="en-CA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2479040"/>
            <a:ext cx="12293600" cy="5842000"/>
          </a:xfrm>
        </p:spPr>
        <p:txBody>
          <a:bodyPr anchor="t"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/>
              <a:t>If </a:t>
            </a:r>
            <a:r>
              <a:rPr lang="en-US" sz="3200" dirty="0"/>
              <a:t>comments refer to a given document, remind those on the call how they can access </a:t>
            </a:r>
            <a:r>
              <a:rPr lang="en-US" sz="3200" dirty="0" smtClean="0"/>
              <a:t>it and </a:t>
            </a:r>
            <a:r>
              <a:rPr lang="en-US" sz="3200" dirty="0" smtClean="0"/>
              <a:t>follow along.</a:t>
            </a:r>
          </a:p>
          <a:p>
            <a:pPr lvl="0">
              <a:spcAft>
                <a:spcPts val="1000"/>
              </a:spcAft>
            </a:pPr>
            <a:r>
              <a:rPr lang="en-US" sz="3200" dirty="0"/>
              <a:t>Put aside other work and do not multitask during a phone conference or online meeting.</a:t>
            </a:r>
          </a:p>
          <a:p>
            <a:pPr lvl="0">
              <a:spcAft>
                <a:spcPts val="1000"/>
              </a:spcAft>
            </a:pPr>
            <a:r>
              <a:rPr lang="en-US" sz="3200" dirty="0"/>
              <a:t>Being attentive and thanking people by name for their contributions conveys both interest and respect.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If people are required to leave before the meeting is over, encourage them to sign off by saying good-bye to </a:t>
            </a:r>
            <a:r>
              <a:rPr lang="en-US" sz="3200" dirty="0" smtClean="0"/>
              <a:t>their colleagues</a:t>
            </a:r>
            <a:r>
              <a:rPr lang="en-US" sz="3200" dirty="0" smtClean="0"/>
              <a:t>.</a:t>
            </a:r>
          </a:p>
          <a:p>
            <a:pPr>
              <a:spcBef>
                <a:spcPts val="0"/>
              </a:spcBef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82859981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Positive Communication Tips for </a:t>
            </a:r>
            <a:r>
              <a:rPr lang="en-US" sz="6000" dirty="0" smtClean="0"/>
              <a:t>emails</a:t>
            </a:r>
            <a:endParaRPr lang="en-CA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3141980"/>
            <a:ext cx="12293600" cy="5842000"/>
          </a:xfrm>
        </p:spPr>
        <p:txBody>
          <a:bodyPr anchor="t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i="1" dirty="0" smtClean="0"/>
              <a:t>Consider the following:</a:t>
            </a:r>
            <a:endParaRPr lang="en-CA" i="1" dirty="0" smtClean="0"/>
          </a:p>
          <a:p>
            <a:pPr marL="514350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200" b="1" dirty="0"/>
              <a:t>Is this email message really </a:t>
            </a:r>
            <a:r>
              <a:rPr lang="en-US" sz="3200" b="1" dirty="0" smtClean="0"/>
              <a:t>necessary? Would </a:t>
            </a:r>
            <a:r>
              <a:rPr lang="en-US" sz="3200" b="1" dirty="0"/>
              <a:t>a phone call or visit to their workspace be better? </a:t>
            </a:r>
            <a:endParaRPr lang="en-US" sz="3200" b="1" dirty="0" smtClean="0"/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dirty="0" smtClean="0"/>
              <a:t>Sensitive </a:t>
            </a:r>
            <a:r>
              <a:rPr lang="en-US" sz="3200" dirty="0"/>
              <a:t>matters or confidential matters are often more thoughtfully communicated in person-to person exchanges than email </a:t>
            </a:r>
            <a:r>
              <a:rPr lang="en-US" sz="3200" dirty="0" smtClean="0"/>
              <a:t>exchanges.</a:t>
            </a:r>
            <a:endParaRPr lang="en-US" sz="3200" dirty="0"/>
          </a:p>
          <a:p>
            <a:pPr marL="514350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2"/>
            </a:pPr>
            <a:r>
              <a:rPr lang="en-US" sz="3200" b="1" dirty="0"/>
              <a:t>Does everyone </a:t>
            </a:r>
            <a:r>
              <a:rPr lang="en-US" sz="3200" b="1" dirty="0" smtClean="0"/>
              <a:t>need </a:t>
            </a:r>
            <a:r>
              <a:rPr lang="en-US" sz="3200" b="1" dirty="0"/>
              <a:t>to see this email?</a:t>
            </a:r>
            <a:r>
              <a:rPr lang="en-US" sz="3200" dirty="0"/>
              <a:t> </a:t>
            </a:r>
            <a:endParaRPr lang="en-US" sz="3200" dirty="0" smtClean="0"/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dirty="0"/>
              <a:t>Try to reduce the number of people who actually need to read your message 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08988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934720"/>
          </a:xfrm>
        </p:spPr>
        <p:txBody>
          <a:bodyPr/>
          <a:lstStyle/>
          <a:p>
            <a:r>
              <a:rPr lang="en-US" sz="4400" dirty="0"/>
              <a:t>Positive Communication Tips for </a:t>
            </a:r>
            <a:r>
              <a:rPr lang="en-US" sz="4400" dirty="0" smtClean="0"/>
              <a:t>emails</a:t>
            </a:r>
            <a:endParaRPr lang="en-CA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1783080"/>
            <a:ext cx="12293600" cy="7200900"/>
          </a:xfrm>
        </p:spPr>
        <p:txBody>
          <a:bodyPr anchor="t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i="1" dirty="0" smtClean="0"/>
              <a:t>Consider the following:</a:t>
            </a:r>
            <a:endParaRPr lang="en-CA" i="1" dirty="0" smtClean="0"/>
          </a:p>
          <a:p>
            <a:pPr marL="514350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en-US" sz="3200" b="1" dirty="0"/>
              <a:t>Keep the email subject line concise and </a:t>
            </a:r>
            <a:r>
              <a:rPr lang="en-US" sz="3200" b="1" dirty="0" smtClean="0"/>
              <a:t>clear</a:t>
            </a:r>
            <a:r>
              <a:rPr lang="en-US" sz="3200" b="1" dirty="0"/>
              <a:t>.</a:t>
            </a:r>
            <a:r>
              <a:rPr lang="en-US" sz="3200" b="1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dirty="0"/>
              <a:t>Provide enough information for the reader to decide whether they need to open it </a:t>
            </a:r>
            <a:r>
              <a:rPr lang="en-US" sz="3200" dirty="0" smtClean="0"/>
              <a:t>now, or whether it </a:t>
            </a:r>
            <a:r>
              <a:rPr lang="en-US" sz="3200" dirty="0"/>
              <a:t>can </a:t>
            </a:r>
            <a:r>
              <a:rPr lang="en-US" sz="3200" dirty="0" smtClean="0"/>
              <a:t>wait</a:t>
            </a:r>
            <a:r>
              <a:rPr lang="en-US" sz="3200" dirty="0" smtClean="0"/>
              <a:t>.</a:t>
            </a:r>
          </a:p>
          <a:p>
            <a:pPr marL="514350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4"/>
            </a:pPr>
            <a:r>
              <a:rPr lang="en-US" sz="3200" b="1" dirty="0"/>
              <a:t>Keep the </a:t>
            </a:r>
            <a:r>
              <a:rPr lang="en-US" sz="3200" b="1" dirty="0" smtClean="0"/>
              <a:t>email </a:t>
            </a:r>
            <a:r>
              <a:rPr lang="en-US" sz="3200" b="1" dirty="0"/>
              <a:t>message </a:t>
            </a:r>
            <a:r>
              <a:rPr lang="en-US" sz="3200" b="1" dirty="0" smtClean="0"/>
              <a:t>brief</a:t>
            </a:r>
            <a:r>
              <a:rPr lang="en-US" sz="3200" b="1" dirty="0"/>
              <a:t>.</a:t>
            </a:r>
            <a:endParaRPr lang="en-US" sz="3200" dirty="0" smtClean="0"/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dirty="0"/>
              <a:t>Messages that extend beyond five sentences are often too long. If a </a:t>
            </a:r>
            <a:r>
              <a:rPr lang="en-US" sz="3200" dirty="0" smtClean="0"/>
              <a:t>message </a:t>
            </a:r>
            <a:r>
              <a:rPr lang="en-US" sz="3200" dirty="0"/>
              <a:t>requires more space, </a:t>
            </a:r>
            <a:r>
              <a:rPr lang="en-US" sz="3200" dirty="0" smtClean="0"/>
              <a:t>the use </a:t>
            </a:r>
            <a:r>
              <a:rPr lang="en-US" sz="3200" dirty="0"/>
              <a:t>of an attachment may be advisable</a:t>
            </a:r>
            <a:r>
              <a:rPr lang="en-US" sz="3200" dirty="0" smtClean="0"/>
              <a:t>.</a:t>
            </a:r>
          </a:p>
          <a:p>
            <a:pPr marL="514350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5"/>
            </a:pPr>
            <a:r>
              <a:rPr lang="en-US" sz="3200" b="1" dirty="0"/>
              <a:t>Close the email message with the action </a:t>
            </a:r>
            <a:r>
              <a:rPr lang="en-US" sz="3200" b="1" dirty="0" smtClean="0"/>
              <a:t>required.</a:t>
            </a:r>
            <a:endParaRPr lang="en-US" sz="3200" dirty="0"/>
          </a:p>
          <a:p>
            <a:pPr marL="514350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5"/>
            </a:pPr>
            <a:r>
              <a:rPr lang="en-US" sz="3200" b="1" dirty="0" smtClean="0"/>
              <a:t>Use positive greetings</a:t>
            </a:r>
            <a:r>
              <a:rPr lang="en-US" sz="32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dirty="0" smtClean="0"/>
              <a:t>Using greetings such as “Hi Sam”, and closings such as “Warm regards”, or “Thanks!” convey collegiality and connectedness with the recipient.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7362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To gain an understanding of key aspects of positive communication in the </a:t>
            </a:r>
            <a:r>
              <a:rPr lang="en-US" dirty="0" smtClean="0"/>
              <a:t>workplace</a:t>
            </a:r>
            <a:endParaRPr lang="en-US" dirty="0"/>
          </a:p>
          <a:p>
            <a:pPr lvl="0"/>
            <a:r>
              <a:rPr lang="en-US" dirty="0"/>
              <a:t>To become acquainted with essential guidelines for applying positive communication </a:t>
            </a:r>
            <a:r>
              <a:rPr lang="en-US" dirty="0" smtClean="0"/>
              <a:t>practices</a:t>
            </a:r>
            <a:endParaRPr lang="en-US" dirty="0"/>
          </a:p>
          <a:p>
            <a:pPr lvl="0"/>
            <a:r>
              <a:rPr lang="en-US" dirty="0"/>
              <a:t>To apply tips for communicating positively during team meetings and feedback sessions, and in online conferences and email exchanges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051083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Application</a:t>
            </a:r>
            <a:br>
              <a:rPr lang="en-CA" dirty="0" smtClean="0"/>
            </a:br>
            <a:r>
              <a:rPr lang="en-CA" dirty="0" smtClean="0"/>
              <a:t>Activity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Meet another participate in this learning session for coffee.  </a:t>
            </a:r>
          </a:p>
          <a:p>
            <a:r>
              <a:rPr lang="en-CA" dirty="0" smtClean="0"/>
              <a:t>Discuss your own communication style, and the elements that could be improved in order to have a positive impact on others in the workplace.</a:t>
            </a:r>
          </a:p>
          <a:p>
            <a:r>
              <a:rPr lang="en-CA" dirty="0" smtClean="0"/>
              <a:t>Ask for advice and share strategies for enhancing your own positive communication style.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085" y="0"/>
            <a:ext cx="5503715" cy="39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982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Session Outline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692400"/>
            <a:ext cx="11269980" cy="63373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Positive </a:t>
            </a:r>
            <a:r>
              <a:rPr lang="en-US" dirty="0"/>
              <a:t>C</a:t>
            </a:r>
            <a:r>
              <a:rPr lang="en-US" dirty="0" smtClean="0"/>
              <a:t>ommunication Defined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Myths </a:t>
            </a:r>
            <a:r>
              <a:rPr lang="en-US" dirty="0"/>
              <a:t>about </a:t>
            </a:r>
            <a:r>
              <a:rPr lang="en-US" dirty="0" smtClean="0"/>
              <a:t>Communication </a:t>
            </a:r>
            <a:r>
              <a:rPr lang="en-US" dirty="0"/>
              <a:t>in the </a:t>
            </a:r>
            <a:r>
              <a:rPr lang="en-US" dirty="0" smtClean="0"/>
              <a:t>Workplace</a:t>
            </a:r>
            <a:endParaRPr lang="en-US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Guidelines </a:t>
            </a:r>
            <a:r>
              <a:rPr lang="en-US" dirty="0"/>
              <a:t>for Positive Communication practices in the workplace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Positive Communication Tips: 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Team </a:t>
            </a:r>
            <a:r>
              <a:rPr lang="en-US" dirty="0" smtClean="0"/>
              <a:t>meetings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Giving </a:t>
            </a:r>
            <a:r>
              <a:rPr lang="en-US" dirty="0" smtClean="0"/>
              <a:t>feedback 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C</a:t>
            </a:r>
            <a:r>
              <a:rPr lang="en-US" dirty="0" smtClean="0"/>
              <a:t>onference calls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Email exchanges </a:t>
            </a:r>
          </a:p>
        </p:txBody>
      </p:sp>
    </p:spTree>
    <p:extLst>
      <p:ext uri="{BB962C8B-B14F-4D97-AF65-F5344CB8AC3E}">
        <p14:creationId xmlns:p14="http://schemas.microsoft.com/office/powerpoint/2010/main" val="16254946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1209040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r>
              <a:rPr sz="4800" dirty="0" smtClean="0"/>
              <a:t>What is positive communication?</a:t>
            </a:r>
            <a:endParaRPr sz="4800" dirty="0"/>
          </a:p>
        </p:txBody>
      </p:sp>
      <p:sp>
        <p:nvSpPr>
          <p:cNvPr id="180" name="Shape 180"/>
          <p:cNvSpPr/>
          <p:nvPr/>
        </p:nvSpPr>
        <p:spPr>
          <a:xfrm>
            <a:off x="355600" y="1668780"/>
            <a:ext cx="11849100" cy="7198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/>
          <a:p>
            <a:pPr algn="l"/>
            <a:r>
              <a:rPr lang="en-CA" sz="3600" b="1" dirty="0">
                <a:solidFill>
                  <a:srgbClr val="606060"/>
                </a:solidFill>
                <a:latin typeface="Gill Sans" charset="0"/>
                <a:ea typeface="Gill Sans" charset="0"/>
                <a:cs typeface="Gill Sans" charset="0"/>
              </a:rPr>
              <a:t>Positive </a:t>
            </a:r>
            <a:r>
              <a:rPr lang="en-CA" sz="3600" b="1" dirty="0" smtClean="0">
                <a:solidFill>
                  <a:srgbClr val="606060"/>
                </a:solidFill>
                <a:latin typeface="Gill Sans" charset="0"/>
                <a:ea typeface="Gill Sans" charset="0"/>
                <a:cs typeface="Gill Sans" charset="0"/>
              </a:rPr>
              <a:t>communication </a:t>
            </a:r>
            <a:r>
              <a:rPr lang="en-CA" sz="3600" dirty="0" smtClean="0">
                <a:solidFill>
                  <a:srgbClr val="606060"/>
                </a:solidFill>
                <a:latin typeface="Gill Sans" charset="0"/>
                <a:ea typeface="Gill Sans" charset="0"/>
                <a:cs typeface="Gill Sans" charset="0"/>
              </a:rPr>
              <a:t>is a communication style that avoids negative language and criticisms. It allows you to convey your message with </a:t>
            </a:r>
            <a:r>
              <a:rPr lang="en-CA" sz="3600" b="1" dirty="0">
                <a:solidFill>
                  <a:srgbClr val="606060"/>
                </a:solidFill>
                <a:latin typeface="Gill Sans" charset="0"/>
                <a:ea typeface="Gill Sans" charset="0"/>
                <a:cs typeface="Gill Sans" charset="0"/>
              </a:rPr>
              <a:t>e</a:t>
            </a:r>
            <a:r>
              <a:rPr lang="en-CA" sz="3600" b="1" dirty="0" smtClean="0">
                <a:solidFill>
                  <a:srgbClr val="606060"/>
                </a:solidFill>
                <a:latin typeface="Gill Sans" charset="0"/>
                <a:ea typeface="Gill Sans" charset="0"/>
                <a:cs typeface="Gill Sans" charset="0"/>
              </a:rPr>
              <a:t>mpathy</a:t>
            </a:r>
            <a:r>
              <a:rPr lang="en-CA" sz="3600" dirty="0" smtClean="0">
                <a:solidFill>
                  <a:srgbClr val="606060"/>
                </a:solidFill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CA" sz="3600" b="1" dirty="0" smtClean="0">
                <a:solidFill>
                  <a:srgbClr val="606060"/>
                </a:solidFill>
                <a:latin typeface="Gill Sans" charset="0"/>
                <a:ea typeface="Gill Sans" charset="0"/>
                <a:cs typeface="Gill Sans" charset="0"/>
              </a:rPr>
              <a:t>understanding</a:t>
            </a:r>
            <a:r>
              <a:rPr lang="en-CA" sz="3600" dirty="0" smtClean="0">
                <a:solidFill>
                  <a:srgbClr val="606060"/>
                </a:solidFill>
                <a:latin typeface="Gill Sans" charset="0"/>
                <a:ea typeface="Gill Sans" charset="0"/>
                <a:cs typeface="Gill Sans" charset="0"/>
              </a:rPr>
              <a:t> and </a:t>
            </a:r>
            <a:r>
              <a:rPr lang="en-CA" sz="3600" b="1" dirty="0" smtClean="0">
                <a:solidFill>
                  <a:srgbClr val="606060"/>
                </a:solidFill>
                <a:latin typeface="Gill Sans" charset="0"/>
                <a:ea typeface="Gill Sans" charset="0"/>
                <a:cs typeface="Gill Sans" charset="0"/>
              </a:rPr>
              <a:t>openness</a:t>
            </a:r>
            <a:r>
              <a:rPr lang="en-CA" sz="3600" dirty="0" smtClean="0">
                <a:solidFill>
                  <a:srgbClr val="606060"/>
                </a:solidFill>
                <a:latin typeface="Gill Sans" charset="0"/>
                <a:ea typeface="Gill Sans" charset="0"/>
                <a:cs typeface="Gill Sans" charset="0"/>
              </a:rPr>
              <a:t>. </a:t>
            </a:r>
          </a:p>
          <a:p>
            <a:pPr marL="342900" indent="-342900" algn="l">
              <a:buFont typeface="Arial" charset="0"/>
              <a:buChar char="•"/>
            </a:pPr>
            <a:endParaRPr lang="en-CA" sz="3600" dirty="0" smtClean="0">
              <a:solidFill>
                <a:srgbClr val="60606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571500" indent="-571500" algn="l">
              <a:buFont typeface="Arial" charset="0"/>
              <a:buChar char="•"/>
            </a:pPr>
            <a:r>
              <a:rPr lang="en-CA" sz="3600" dirty="0" smtClean="0">
                <a:solidFill>
                  <a:srgbClr val="606060"/>
                </a:solidFill>
                <a:latin typeface="Gill Sans" charset="0"/>
                <a:ea typeface="Gill Sans" charset="0"/>
                <a:cs typeface="Gill Sans" charset="0"/>
              </a:rPr>
              <a:t>There are many reasons we might use positive communication to speak with co-workers, colleagues, employees and leaders. 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CA" sz="3600" dirty="0" smtClean="0">
                <a:solidFill>
                  <a:srgbClr val="606060"/>
                </a:solidFill>
                <a:latin typeface="Gill Sans" charset="0"/>
                <a:ea typeface="Gill Sans" charset="0"/>
                <a:cs typeface="Gill Sans" charset="0"/>
              </a:rPr>
              <a:t>Adopting a positive communication style not </a:t>
            </a:r>
            <a:r>
              <a:rPr lang="en-CA" sz="3600" dirty="0">
                <a:solidFill>
                  <a:srgbClr val="606060"/>
                </a:solidFill>
                <a:latin typeface="Gill Sans" charset="0"/>
                <a:ea typeface="Gill Sans" charset="0"/>
                <a:cs typeface="Gill Sans" charset="0"/>
              </a:rPr>
              <a:t>only produces </a:t>
            </a:r>
            <a:r>
              <a:rPr lang="en-CA" sz="3600" dirty="0" smtClean="0">
                <a:solidFill>
                  <a:srgbClr val="606060"/>
                </a:solidFill>
                <a:latin typeface="Gill Sans" charset="0"/>
                <a:ea typeface="Gill Sans" charset="0"/>
                <a:cs typeface="Gill Sans" charset="0"/>
              </a:rPr>
              <a:t>beneficial results in our workplace relationships</a:t>
            </a:r>
            <a:r>
              <a:rPr lang="en-CA" sz="3600" dirty="0">
                <a:solidFill>
                  <a:srgbClr val="606060"/>
                </a:solidFill>
                <a:latin typeface="Gill Sans" charset="0"/>
                <a:ea typeface="Gill Sans" charset="0"/>
                <a:cs typeface="Gill Sans" charset="0"/>
              </a:rPr>
              <a:t>, but </a:t>
            </a:r>
            <a:r>
              <a:rPr lang="en-CA" sz="3600" dirty="0" smtClean="0">
                <a:solidFill>
                  <a:srgbClr val="606060"/>
                </a:solidFill>
                <a:latin typeface="Gill Sans" charset="0"/>
                <a:ea typeface="Gill Sans" charset="0"/>
                <a:cs typeface="Gill Sans" charset="0"/>
              </a:rPr>
              <a:t>also has a positive impact on our overall wellbeing, both within and beyond the workplace context. </a:t>
            </a:r>
            <a:endParaRPr lang="en-CA" sz="3600" dirty="0">
              <a:solidFill>
                <a:srgbClr val="60606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1209040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r>
              <a:rPr sz="4800" dirty="0" smtClean="0"/>
              <a:t>positive communication</a:t>
            </a:r>
            <a:r>
              <a:rPr lang="en-US" sz="4800" dirty="0" smtClean="0"/>
              <a:t> defined</a:t>
            </a:r>
            <a:endParaRPr sz="4800" dirty="0"/>
          </a:p>
        </p:txBody>
      </p:sp>
      <p:sp>
        <p:nvSpPr>
          <p:cNvPr id="180" name="Shape 180"/>
          <p:cNvSpPr/>
          <p:nvPr/>
        </p:nvSpPr>
        <p:spPr>
          <a:xfrm>
            <a:off x="355600" y="1668780"/>
            <a:ext cx="11849100" cy="7198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/>
          <a:p>
            <a:pPr algn="l"/>
            <a:r>
              <a:rPr lang="en-CA" sz="3600" b="1" dirty="0">
                <a:solidFill>
                  <a:srgbClr val="606060"/>
                </a:solidFill>
                <a:latin typeface="Gill Sans" charset="0"/>
                <a:ea typeface="Gill Sans" charset="0"/>
                <a:cs typeface="Gill Sans" charset="0"/>
              </a:rPr>
              <a:t>Positive </a:t>
            </a:r>
            <a:r>
              <a:rPr lang="en-CA" sz="3600" b="1" dirty="0" smtClean="0">
                <a:solidFill>
                  <a:srgbClr val="606060"/>
                </a:solidFill>
                <a:latin typeface="Gill Sans" charset="0"/>
                <a:ea typeface="Gill Sans" charset="0"/>
                <a:cs typeface="Gill Sans" charset="0"/>
              </a:rPr>
              <a:t>communication:</a:t>
            </a:r>
          </a:p>
          <a:p>
            <a:pPr algn="l"/>
            <a:endParaRPr lang="en-CA" sz="3600" dirty="0" smtClean="0">
              <a:solidFill>
                <a:srgbClr val="60606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571500" lvl="0" indent="-571500" algn="l">
              <a:buFont typeface="Arial" charset="0"/>
              <a:buChar char="•"/>
            </a:pPr>
            <a:r>
              <a:rPr lang="en-CA" sz="3600" dirty="0"/>
              <a:t>Is the ability to convey messages, even more challenging ones, in a positive </a:t>
            </a:r>
            <a:r>
              <a:rPr lang="en-CA" sz="3600" dirty="0" smtClean="0"/>
              <a:t>manner</a:t>
            </a:r>
            <a:endParaRPr lang="en-US" sz="3600" dirty="0"/>
          </a:p>
          <a:p>
            <a:pPr marL="571500" lvl="0" indent="-571500" algn="l">
              <a:buFont typeface="Arial" charset="0"/>
              <a:buChar char="•"/>
            </a:pPr>
            <a:r>
              <a:rPr lang="en-CA" sz="3600" dirty="0"/>
              <a:t>T</a:t>
            </a:r>
            <a:r>
              <a:rPr lang="en-CA" sz="3600" dirty="0" smtClean="0"/>
              <a:t>akes </a:t>
            </a:r>
            <a:r>
              <a:rPr lang="en-CA" sz="3600" dirty="0"/>
              <a:t>into account the message being communicated and its impact on </a:t>
            </a:r>
            <a:r>
              <a:rPr lang="en-CA" sz="3600" dirty="0" smtClean="0"/>
              <a:t>the </a:t>
            </a:r>
            <a:r>
              <a:rPr lang="en-CA" sz="3600" dirty="0"/>
              <a:t>relationship with other person</a:t>
            </a:r>
            <a:endParaRPr lang="en-US" sz="3600" dirty="0"/>
          </a:p>
          <a:p>
            <a:pPr marL="571500" lvl="0" indent="-571500" algn="l">
              <a:buFont typeface="Arial" charset="0"/>
              <a:buChar char="•"/>
            </a:pPr>
            <a:r>
              <a:rPr lang="en-CA" sz="3600" dirty="0"/>
              <a:t>Acknowledges </a:t>
            </a:r>
            <a:r>
              <a:rPr lang="en-CA" sz="3600" dirty="0" smtClean="0"/>
              <a:t>and </a:t>
            </a:r>
            <a:r>
              <a:rPr lang="en-CA" sz="3600" dirty="0"/>
              <a:t>validates the feelings others</a:t>
            </a:r>
            <a:endParaRPr lang="en-US" sz="3600" dirty="0"/>
          </a:p>
          <a:p>
            <a:pPr marL="571500" lvl="0" indent="-571500" algn="l">
              <a:buFont typeface="Arial" charset="0"/>
              <a:buChar char="•"/>
            </a:pPr>
            <a:r>
              <a:rPr lang="en-CA" sz="3600" dirty="0"/>
              <a:t>Conveys an attitude of respect and caring in all interactions</a:t>
            </a:r>
            <a:endParaRPr lang="en-US" sz="3600" dirty="0"/>
          </a:p>
          <a:p>
            <a:pPr marL="571500" lvl="0" indent="-571500" algn="l">
              <a:buFont typeface="Arial" charset="0"/>
              <a:buChar char="•"/>
            </a:pPr>
            <a:r>
              <a:rPr lang="en-CA" sz="3600" dirty="0"/>
              <a:t>Focuses on </a:t>
            </a:r>
            <a:r>
              <a:rPr lang="en-CA" sz="3600" dirty="0" smtClean="0"/>
              <a:t>bringing </a:t>
            </a:r>
            <a:r>
              <a:rPr lang="en-CA" sz="3600" dirty="0"/>
              <a:t>out the positives in people and their situations</a:t>
            </a:r>
            <a:endParaRPr lang="en-US" sz="3600" dirty="0"/>
          </a:p>
          <a:p>
            <a:pPr marL="571500" lvl="0" indent="-571500" algn="l">
              <a:buFont typeface="Arial" charset="0"/>
              <a:buChar char="•"/>
            </a:pPr>
            <a:r>
              <a:rPr lang="en-CA" sz="3600" dirty="0"/>
              <a:t>Seeks to </a:t>
            </a:r>
            <a:r>
              <a:rPr lang="en-CA" sz="3600" dirty="0" smtClean="0"/>
              <a:t>build </a:t>
            </a:r>
            <a:r>
              <a:rPr lang="en-CA" sz="3600" dirty="0"/>
              <a:t>solutions and </a:t>
            </a:r>
            <a:r>
              <a:rPr lang="en-CA" sz="3600" dirty="0" smtClean="0"/>
              <a:t>to restore </a:t>
            </a:r>
            <a:r>
              <a:rPr lang="en-CA" sz="3600" dirty="0"/>
              <a:t>relationships</a:t>
            </a:r>
            <a:endParaRPr lang="en-US" sz="3600" dirty="0"/>
          </a:p>
          <a:p>
            <a:pPr marL="571500" lvl="0" indent="-571500" algn="l">
              <a:buFont typeface="Arial" charset="0"/>
              <a:buChar char="•"/>
            </a:pPr>
            <a:r>
              <a:rPr lang="en-CA" sz="3600" dirty="0"/>
              <a:t>Enhances the wellbeing of people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295696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Myths about communication in the </a:t>
            </a:r>
            <a:r>
              <a:rPr lang="en-US" sz="6000" dirty="0" smtClean="0"/>
              <a:t>workplace</a:t>
            </a:r>
            <a:endParaRPr lang="en-CA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 fontAlgn="base">
              <a:buSzPct val="100000"/>
              <a:buFont typeface="+mj-lt"/>
              <a:buAutoNum type="arabicPeriod"/>
            </a:pPr>
            <a:r>
              <a:rPr lang="en-CA" dirty="0" smtClean="0"/>
              <a:t>Effective </a:t>
            </a:r>
            <a:r>
              <a:rPr lang="en-CA" dirty="0"/>
              <a:t>communication is about the blunt truth</a:t>
            </a:r>
            <a:endParaRPr lang="en-US" dirty="0"/>
          </a:p>
          <a:p>
            <a:pPr marL="742950" indent="-742950" fontAlgn="base">
              <a:buSzPct val="100000"/>
              <a:buFont typeface="+mj-lt"/>
              <a:buAutoNum type="arabicPeriod"/>
            </a:pPr>
            <a:r>
              <a:rPr lang="en-CA" dirty="0" smtClean="0"/>
              <a:t>Communication </a:t>
            </a:r>
            <a:r>
              <a:rPr lang="en-CA" dirty="0"/>
              <a:t>is one-way</a:t>
            </a:r>
            <a:endParaRPr lang="en-US" b="1" dirty="0"/>
          </a:p>
          <a:p>
            <a:pPr marL="742950" indent="-742950" fontAlgn="base">
              <a:buSzPct val="100000"/>
              <a:buFont typeface="+mj-lt"/>
              <a:buAutoNum type="arabicPeriod"/>
            </a:pPr>
            <a:r>
              <a:rPr lang="en-CA" dirty="0" smtClean="0"/>
              <a:t>More </a:t>
            </a:r>
            <a:r>
              <a:rPr lang="en-CA" dirty="0"/>
              <a:t>communication is </a:t>
            </a:r>
            <a:r>
              <a:rPr lang="en-CA" dirty="0" smtClean="0"/>
              <a:t>always better</a:t>
            </a:r>
            <a:endParaRPr lang="en-US" b="1" dirty="0"/>
          </a:p>
          <a:p>
            <a:pPr marL="742950" indent="-742950" fontAlgn="base">
              <a:buSzPct val="100000"/>
              <a:buFont typeface="+mj-lt"/>
              <a:buAutoNum type="arabicPeriod"/>
            </a:pPr>
            <a:r>
              <a:rPr lang="en-CA" dirty="0" smtClean="0"/>
              <a:t>The </a:t>
            </a:r>
            <a:r>
              <a:rPr lang="en-CA" dirty="0"/>
              <a:t>message sent is the message received</a:t>
            </a:r>
            <a:endParaRPr lang="en-US" b="1" dirty="0"/>
          </a:p>
          <a:p>
            <a:pPr marL="742950" indent="-742950">
              <a:buSzPct val="100000"/>
              <a:buFont typeface="+mj-lt"/>
              <a:buAutoNum type="arabicPeriod"/>
            </a:pPr>
            <a:r>
              <a:rPr lang="en-CA" dirty="0" smtClean="0"/>
              <a:t>Most people </a:t>
            </a:r>
            <a:r>
              <a:rPr lang="en-CA" dirty="0"/>
              <a:t>aren’t born to be </a:t>
            </a:r>
            <a:r>
              <a:rPr lang="en-CA" dirty="0" smtClean="0"/>
              <a:t>effective communicators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67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355600" y="368300"/>
            <a:ext cx="12293600" cy="2438400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r>
              <a:rPr lang="en-CA" dirty="0"/>
              <a:t>Guidelines for Positive Communication practices</a:t>
            </a:r>
            <a:endParaRPr lang="en-US" dirty="0"/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596900" y="2806700"/>
            <a:ext cx="12052300" cy="636016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500"/>
              </a:spcBef>
              <a:buSzTx/>
              <a:buNone/>
              <a:defRPr sz="3000"/>
            </a:pPr>
            <a:r>
              <a:rPr lang="en-US" sz="4400" dirty="0" smtClean="0"/>
              <a:t>Positive communication </a:t>
            </a:r>
            <a:r>
              <a:rPr lang="en-US" sz="4400" dirty="0"/>
              <a:t>i</a:t>
            </a:r>
            <a:r>
              <a:rPr lang="en-US" sz="4400" dirty="0" smtClean="0"/>
              <a:t>nvolves:</a:t>
            </a:r>
            <a:endParaRPr sz="4400" dirty="0"/>
          </a:p>
          <a:p>
            <a:pPr marL="0" indent="0">
              <a:spcBef>
                <a:spcPts val="500"/>
              </a:spcBef>
              <a:buSzTx/>
              <a:buNone/>
              <a:defRPr sz="3000"/>
            </a:pPr>
            <a:endParaRPr dirty="0"/>
          </a:p>
          <a:p>
            <a:pPr marL="514350" indent="-514350">
              <a:spcBef>
                <a:spcPts val="500"/>
              </a:spcBef>
              <a:buSzTx/>
              <a:buFont typeface="+mj-lt"/>
              <a:buAutoNum type="arabicPeriod"/>
              <a:defRPr sz="3000"/>
            </a:pPr>
            <a:r>
              <a:rPr lang="en-US" b="1" dirty="0" smtClean="0"/>
              <a:t>Thoughtful Responses</a:t>
            </a:r>
          </a:p>
          <a:p>
            <a:pPr marL="0" indent="0">
              <a:spcBef>
                <a:spcPts val="500"/>
              </a:spcBef>
              <a:buSzTx/>
              <a:buNone/>
              <a:defRPr sz="3000"/>
            </a:pPr>
            <a:r>
              <a:rPr lang="en-US" sz="3200" dirty="0"/>
              <a:t>Take time to reflect before you speak or take action. Choose how and when you will communicate with the intent of helping and bringing out the best in others. </a:t>
            </a:r>
          </a:p>
          <a:p>
            <a:pPr marL="540000" indent="0">
              <a:spcBef>
                <a:spcPts val="500"/>
              </a:spcBef>
              <a:buSzTx/>
              <a:buNone/>
              <a:defRPr sz="3000"/>
            </a:pPr>
            <a:endParaRPr lang="en-US" dirty="0"/>
          </a:p>
          <a:p>
            <a:pPr marL="514350" indent="-514350">
              <a:spcBef>
                <a:spcPts val="500"/>
              </a:spcBef>
              <a:buSzTx/>
              <a:buFont typeface="+mj-lt"/>
              <a:buAutoNum type="arabicPeriod" startAt="2"/>
              <a:defRPr sz="3000"/>
            </a:pPr>
            <a:r>
              <a:rPr lang="en-US" b="1" dirty="0" smtClean="0"/>
              <a:t>Enhanced </a:t>
            </a:r>
            <a:r>
              <a:rPr lang="en-US" b="1" dirty="0" smtClean="0"/>
              <a:t>Understanding</a:t>
            </a:r>
            <a:endParaRPr lang="en-US" b="1" dirty="0"/>
          </a:p>
          <a:p>
            <a:pPr marL="0" indent="0">
              <a:spcBef>
                <a:spcPts val="500"/>
              </a:spcBef>
              <a:buSzTx/>
              <a:buNone/>
              <a:defRPr sz="3000"/>
            </a:pPr>
            <a:r>
              <a:rPr lang="en-CA" sz="3200" dirty="0" smtClean="0"/>
              <a:t>Use </a:t>
            </a:r>
            <a:r>
              <a:rPr lang="en-CA" sz="3200" dirty="0"/>
              <a:t>active listening skills to understand the perspectives of others and </a:t>
            </a:r>
            <a:r>
              <a:rPr lang="en-CA" sz="3200" dirty="0" smtClean="0"/>
              <a:t>to seek </a:t>
            </a:r>
            <a:r>
              <a:rPr lang="en-CA" sz="3200" dirty="0"/>
              <a:t>their input. Ask </a:t>
            </a:r>
            <a:r>
              <a:rPr lang="en-CA" sz="3200" dirty="0" smtClean="0"/>
              <a:t>open-ended </a:t>
            </a:r>
            <a:r>
              <a:rPr lang="en-CA" sz="3200" dirty="0"/>
              <a:t>questions, seek clarification and summarize what has been heard as a means for checking for understanding</a:t>
            </a:r>
            <a:r>
              <a:rPr lang="en-CA" sz="3200" dirty="0" smtClean="0"/>
              <a:t>.</a:t>
            </a:r>
            <a:endParaRPr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355600" y="368300"/>
            <a:ext cx="12293600" cy="1369060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r>
              <a:rPr lang="en-CA" sz="4000" dirty="0"/>
              <a:t>Guidelines for Positive Communication practices</a:t>
            </a:r>
            <a:endParaRPr lang="en-US" sz="4000" dirty="0"/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596900" y="2212340"/>
            <a:ext cx="12052300" cy="636016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500"/>
              </a:spcBef>
              <a:buSzTx/>
              <a:buNone/>
              <a:defRPr sz="3000"/>
            </a:pPr>
            <a:r>
              <a:rPr lang="en-US" b="1" dirty="0" smtClean="0"/>
              <a:t>3. </a:t>
            </a:r>
            <a:r>
              <a:rPr lang="en-US" sz="3000" b="1" dirty="0"/>
              <a:t>Close </a:t>
            </a:r>
            <a:r>
              <a:rPr lang="en-US" sz="3000" b="1" dirty="0" smtClean="0"/>
              <a:t>Attention </a:t>
            </a:r>
            <a:r>
              <a:rPr lang="en-US" sz="3000" b="1" dirty="0"/>
              <a:t>to </a:t>
            </a:r>
            <a:r>
              <a:rPr lang="en-US" sz="3000" b="1" dirty="0" smtClean="0"/>
              <a:t>Verbal </a:t>
            </a:r>
            <a:r>
              <a:rPr lang="en-US" sz="3000" b="1" dirty="0"/>
              <a:t>and </a:t>
            </a:r>
            <a:r>
              <a:rPr lang="en-US" sz="3000" b="1" dirty="0" smtClean="0"/>
              <a:t>Nonverbal </a:t>
            </a:r>
            <a:r>
              <a:rPr lang="en-US" sz="3000" b="1" dirty="0"/>
              <a:t>B</a:t>
            </a:r>
            <a:r>
              <a:rPr lang="en-US" sz="3000" b="1" dirty="0" smtClean="0"/>
              <a:t>ehaviours</a:t>
            </a:r>
            <a:r>
              <a:rPr lang="en-US" dirty="0" smtClean="0"/>
              <a:t> </a:t>
            </a:r>
            <a:endParaRPr lang="en-US" b="1" dirty="0"/>
          </a:p>
          <a:p>
            <a:pPr marL="0" indent="0">
              <a:spcBef>
                <a:spcPts val="500"/>
              </a:spcBef>
              <a:spcAft>
                <a:spcPts val="1000"/>
              </a:spcAft>
              <a:buSzTx/>
              <a:buNone/>
              <a:defRPr sz="3000"/>
            </a:pPr>
            <a:r>
              <a:rPr lang="en-CA" sz="3200" dirty="0" smtClean="0"/>
              <a:t>Pay </a:t>
            </a:r>
            <a:r>
              <a:rPr lang="en-CA" sz="3200" dirty="0"/>
              <a:t>attention to your tone of voice and nonverbal communication. Be focused, open and positive in your </a:t>
            </a:r>
            <a:r>
              <a:rPr lang="en-CA" sz="3200" dirty="0" smtClean="0"/>
              <a:t>approach.</a:t>
            </a:r>
            <a:endParaRPr lang="en-US" sz="3200" b="1" dirty="0"/>
          </a:p>
          <a:p>
            <a:pPr marL="0" indent="0">
              <a:spcBef>
                <a:spcPts val="500"/>
              </a:spcBef>
              <a:spcAft>
                <a:spcPts val="1000"/>
              </a:spcAft>
              <a:buSzTx/>
              <a:buNone/>
              <a:defRPr sz="3000"/>
            </a:pPr>
            <a:r>
              <a:rPr lang="en-US" sz="3200" b="1" dirty="0" smtClean="0"/>
              <a:t>4. </a:t>
            </a:r>
            <a:r>
              <a:rPr lang="en-US" sz="3000" b="1" dirty="0"/>
              <a:t>Openness to Feedback</a:t>
            </a:r>
            <a:r>
              <a:rPr lang="en-US" sz="3200" dirty="0"/>
              <a:t> </a:t>
            </a:r>
            <a:endParaRPr lang="en-US" sz="3000" b="1" dirty="0" smtClean="0"/>
          </a:p>
          <a:p>
            <a:pPr marL="0" indent="0">
              <a:spcBef>
                <a:spcPts val="500"/>
              </a:spcBef>
              <a:spcAft>
                <a:spcPts val="1000"/>
              </a:spcAft>
              <a:buSzTx/>
              <a:buNone/>
              <a:defRPr sz="3000"/>
            </a:pPr>
            <a:r>
              <a:rPr lang="en-CA" sz="3200" dirty="0" smtClean="0"/>
              <a:t>Be </a:t>
            </a:r>
            <a:r>
              <a:rPr lang="en-CA" sz="3200" dirty="0"/>
              <a:t>open to feedback from others. Even when words may seem hard, find </a:t>
            </a:r>
            <a:r>
              <a:rPr lang="en-CA" sz="3200" dirty="0" smtClean="0"/>
              <a:t>opportunities to </a:t>
            </a:r>
            <a:r>
              <a:rPr lang="en-CA" sz="3200" dirty="0"/>
              <a:t>move ahead </a:t>
            </a:r>
            <a:r>
              <a:rPr lang="en-CA" sz="3200" dirty="0" smtClean="0"/>
              <a:t>in </a:t>
            </a:r>
            <a:r>
              <a:rPr lang="en-CA" sz="3200" dirty="0"/>
              <a:t>a constructive way</a:t>
            </a:r>
            <a:r>
              <a:rPr lang="en-CA" sz="3200" dirty="0" smtClean="0"/>
              <a:t>.</a:t>
            </a:r>
            <a:endParaRPr lang="en-CA" sz="3200" dirty="0"/>
          </a:p>
          <a:p>
            <a:pPr marL="0" indent="0">
              <a:spcBef>
                <a:spcPts val="500"/>
              </a:spcBef>
              <a:buSzTx/>
              <a:buNone/>
              <a:defRPr sz="3000"/>
            </a:pPr>
            <a:r>
              <a:rPr lang="en-CA" sz="3000" b="1" dirty="0"/>
              <a:t>5. </a:t>
            </a:r>
            <a:r>
              <a:rPr lang="en-US" sz="3000" b="1" dirty="0" smtClean="0"/>
              <a:t>Encouragement </a:t>
            </a:r>
            <a:r>
              <a:rPr lang="en-US" sz="3000" b="1" dirty="0"/>
              <a:t>of Others</a:t>
            </a:r>
            <a:r>
              <a:rPr lang="en-US" sz="3200" dirty="0"/>
              <a:t> </a:t>
            </a:r>
            <a:endParaRPr lang="en-US" sz="3200" dirty="0" smtClean="0"/>
          </a:p>
          <a:p>
            <a:pPr marL="0" indent="0">
              <a:spcBef>
                <a:spcPts val="500"/>
              </a:spcBef>
              <a:buSzTx/>
              <a:buNone/>
              <a:defRPr sz="3000"/>
            </a:pPr>
            <a:r>
              <a:rPr lang="en-CA" sz="3200" dirty="0"/>
              <a:t>Take opportunities to encourage others by listening, pointing out a positive or expressing gratitude. Such encouragement evokes positive </a:t>
            </a:r>
            <a:r>
              <a:rPr lang="en-CA" sz="3200" dirty="0" smtClean="0"/>
              <a:t>feelings </a:t>
            </a:r>
            <a:r>
              <a:rPr lang="en-CA" sz="3200" dirty="0"/>
              <a:t>and a sense of wellbeing in others.</a:t>
            </a:r>
            <a:endParaRPr lang="en-US" sz="3200" dirty="0"/>
          </a:p>
          <a:p>
            <a:pPr marL="0" indent="0">
              <a:spcBef>
                <a:spcPts val="500"/>
              </a:spcBef>
              <a:buSzTx/>
              <a:buNone/>
              <a:defRPr sz="3000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071952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355600" y="368300"/>
            <a:ext cx="12293600" cy="1369060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r>
              <a:rPr lang="en-CA" sz="4000" dirty="0"/>
              <a:t>Guidelines for Positive Communication practices</a:t>
            </a:r>
            <a:endParaRPr lang="en-US" sz="4000" dirty="0"/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596900" y="2578100"/>
            <a:ext cx="12052300" cy="697738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SzTx/>
              <a:buNone/>
              <a:defRPr sz="3000"/>
            </a:pPr>
            <a:r>
              <a:rPr lang="en-US" b="1" dirty="0"/>
              <a:t>6</a:t>
            </a:r>
            <a:r>
              <a:rPr lang="en-US" b="1" dirty="0" smtClean="0"/>
              <a:t>. </a:t>
            </a:r>
            <a:r>
              <a:rPr lang="en-US" sz="3000" b="1" dirty="0"/>
              <a:t>Positive Phrasing and Language</a:t>
            </a:r>
            <a:r>
              <a:rPr lang="en-US" dirty="0"/>
              <a:t> </a:t>
            </a:r>
            <a:endParaRPr lang="en-US" b="1" dirty="0" smtClean="0"/>
          </a:p>
          <a:p>
            <a:pPr marL="0" indent="0">
              <a:spcBef>
                <a:spcPts val="0"/>
              </a:spcBef>
              <a:spcAft>
                <a:spcPts val="1000"/>
              </a:spcAft>
              <a:buSzTx/>
              <a:buNone/>
              <a:defRPr sz="3000"/>
            </a:pPr>
            <a:r>
              <a:rPr lang="en-US" sz="3200" dirty="0" smtClean="0"/>
              <a:t>Use </a:t>
            </a:r>
            <a:r>
              <a:rPr lang="en-US" sz="3200" dirty="0"/>
              <a:t>p</a:t>
            </a:r>
            <a:r>
              <a:rPr lang="en-US" sz="3200" dirty="0" smtClean="0"/>
              <a:t>ositive </a:t>
            </a:r>
            <a:r>
              <a:rPr lang="en-US" sz="3200" dirty="0"/>
              <a:t>phrasing and language that promotes what can be done, what alternatives and choices may be available, </a:t>
            </a:r>
            <a:r>
              <a:rPr lang="en-US" sz="3200" dirty="0" smtClean="0"/>
              <a:t>what </a:t>
            </a:r>
            <a:r>
              <a:rPr lang="en-US" sz="3200" dirty="0"/>
              <a:t>may be helpful or beneficial, </a:t>
            </a:r>
            <a:r>
              <a:rPr lang="en-US" sz="3200" dirty="0" smtClean="0"/>
              <a:t>and what </a:t>
            </a:r>
            <a:r>
              <a:rPr lang="en-US" sz="3200" dirty="0"/>
              <a:t>positive actions or positive consequences could be realized</a:t>
            </a:r>
            <a:r>
              <a:rPr lang="en-US" sz="3200" dirty="0" smtClean="0"/>
              <a:t>.</a:t>
            </a:r>
            <a:endParaRPr lang="en-US" sz="3200" b="1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SzTx/>
              <a:buNone/>
              <a:defRPr sz="3000"/>
            </a:pPr>
            <a:r>
              <a:rPr lang="en-US" sz="3200" b="1" dirty="0"/>
              <a:t>7</a:t>
            </a:r>
            <a:r>
              <a:rPr lang="en-US" sz="3200" b="1" dirty="0" smtClean="0"/>
              <a:t>. </a:t>
            </a:r>
            <a:r>
              <a:rPr lang="en-US" sz="3000" b="1" dirty="0"/>
              <a:t>Focus on Solutions</a:t>
            </a:r>
            <a:r>
              <a:rPr lang="en-US" dirty="0"/>
              <a:t> </a:t>
            </a:r>
            <a:endParaRPr lang="en-US" sz="3000" b="1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SzTx/>
              <a:buNone/>
              <a:defRPr sz="3000"/>
            </a:pPr>
            <a:r>
              <a:rPr lang="en-CA" sz="3200" dirty="0" smtClean="0"/>
              <a:t>Build </a:t>
            </a:r>
            <a:r>
              <a:rPr lang="en-CA" sz="3200" dirty="0"/>
              <a:t>solutions </a:t>
            </a:r>
            <a:r>
              <a:rPr lang="en-CA" sz="3200" dirty="0" smtClean="0"/>
              <a:t>that promote </a:t>
            </a:r>
            <a:r>
              <a:rPr lang="en-CA" sz="3200" dirty="0"/>
              <a:t>mutual benefits for all involved in problem-solving areas of </a:t>
            </a:r>
            <a:r>
              <a:rPr lang="en-CA" sz="3200" dirty="0" smtClean="0"/>
              <a:t>concern</a:t>
            </a:r>
            <a:r>
              <a:rPr lang="en-CA" sz="3200" dirty="0" smtClean="0"/>
              <a:t>. Being solution-focused </a:t>
            </a:r>
            <a:r>
              <a:rPr lang="en-CA" sz="3200" dirty="0" smtClean="0"/>
              <a:t>helps us to avoid becoming mired in problems or challenges.</a:t>
            </a:r>
            <a:endParaRPr lang="en-CA" sz="3200" dirty="0"/>
          </a:p>
          <a:p>
            <a:pPr marL="0" indent="0">
              <a:spcBef>
                <a:spcPts val="500"/>
              </a:spcBef>
              <a:buSzTx/>
              <a:buNone/>
              <a:defRPr sz="3000"/>
            </a:pPr>
            <a:r>
              <a:rPr lang="en-CA" sz="3000" b="1" dirty="0" smtClean="0"/>
              <a:t>8. </a:t>
            </a:r>
            <a:r>
              <a:rPr lang="en-US" sz="3000" b="1" dirty="0"/>
              <a:t>Mutual Respect</a:t>
            </a:r>
            <a:r>
              <a:rPr lang="en-US" dirty="0"/>
              <a:t> </a:t>
            </a:r>
            <a:endParaRPr lang="en-US" sz="3200" dirty="0"/>
          </a:p>
          <a:p>
            <a:pPr marL="0" indent="0">
              <a:spcBef>
                <a:spcPts val="500"/>
              </a:spcBef>
              <a:buSzTx/>
              <a:buNone/>
              <a:defRPr sz="3000"/>
            </a:pPr>
            <a:r>
              <a:rPr lang="en-CA" sz="3200" dirty="0" smtClean="0"/>
              <a:t>Ensure </a:t>
            </a:r>
            <a:r>
              <a:rPr lang="en-CA" sz="3200" dirty="0"/>
              <a:t>that all communication is carried out </a:t>
            </a:r>
            <a:r>
              <a:rPr lang="en-CA" sz="3200" dirty="0" smtClean="0"/>
              <a:t>respectfully. </a:t>
            </a:r>
            <a:r>
              <a:rPr lang="en-CA" sz="3200" dirty="0"/>
              <a:t>This means interacting with others </a:t>
            </a:r>
            <a:r>
              <a:rPr lang="en-CA" sz="3200" dirty="0" smtClean="0"/>
              <a:t>in the </a:t>
            </a:r>
            <a:r>
              <a:rPr lang="en-CA" sz="3200" dirty="0" smtClean="0"/>
              <a:t>ways that we </a:t>
            </a:r>
            <a:r>
              <a:rPr lang="en-CA" sz="3200" dirty="0"/>
              <a:t>would like to be treated</a:t>
            </a:r>
            <a:r>
              <a:rPr lang="en-CA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892035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1380</Words>
  <Application>Microsoft Macintosh PowerPoint</Application>
  <PresentationFormat>Custom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Gill Sans</vt:lpstr>
      <vt:lpstr>Gill Sans Light</vt:lpstr>
      <vt:lpstr>Lucida Grande</vt:lpstr>
      <vt:lpstr>Arial</vt:lpstr>
      <vt:lpstr>Showroom</vt:lpstr>
      <vt:lpstr>POSITIVE COMMUNICATION</vt:lpstr>
      <vt:lpstr>Objectives</vt:lpstr>
      <vt:lpstr>Session Outline</vt:lpstr>
      <vt:lpstr>What is positive communication?</vt:lpstr>
      <vt:lpstr>positive communication defined</vt:lpstr>
      <vt:lpstr>Myths about communication in the workplace</vt:lpstr>
      <vt:lpstr>Guidelines for Positive Communication practices</vt:lpstr>
      <vt:lpstr>Guidelines for Positive Communication practices</vt:lpstr>
      <vt:lpstr>Guidelines for Positive Communication practices</vt:lpstr>
      <vt:lpstr>Guidelines for Positive  Communication practices</vt:lpstr>
      <vt:lpstr>Positive Communication Tips for Team Meetings </vt:lpstr>
      <vt:lpstr>Positive Communication Tips for  Team Meetings </vt:lpstr>
      <vt:lpstr>Positive Communication Tips for giving feedback</vt:lpstr>
      <vt:lpstr>Positive Communication Tips for  giving feedback</vt:lpstr>
      <vt:lpstr>Positive Communication Tips for  giving feedback</vt:lpstr>
      <vt:lpstr>Positive Communication Tips for Teleconferences or online meetings</vt:lpstr>
      <vt:lpstr>Positive Communication Tips for Teleconferences or online meetings</vt:lpstr>
      <vt:lpstr>Positive Communication Tips for emails</vt:lpstr>
      <vt:lpstr>Positive Communication Tips for emails</vt:lpstr>
      <vt:lpstr>Application Activity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COMMUNICATION</dc:title>
  <cp:lastModifiedBy>Patricia Peterson</cp:lastModifiedBy>
  <cp:revision>26</cp:revision>
  <dcterms:modified xsi:type="dcterms:W3CDTF">2017-04-11T15:08:12Z</dcterms:modified>
</cp:coreProperties>
</file>